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presProps.xml" ContentType="application/vnd.openxmlformats-officedocument.presentationml.presProps+xml"/>
  <Override PartName="/ppt/media/image1.png" ContentType="image/png"/>
  <Override PartName="/ppt/media/image2.png" ContentType="image/png"/>
  <Override PartName="/ppt/media/image3.png" ContentType="image/png"/>
  <Override PartName="/ppt/media/image4.png" ContentType="image/png"/>
  <Override PartName="/ppt/media/image5.jpeg" ContentType="image/jpeg"/>
  <Override PartName="/ppt/media/image7.png" ContentType="image/png"/>
  <Override PartName="/ppt/media/image6.png" ContentType="image/png"/>
  <Override PartName="/ppt/media/image8.png" ContentType="image/png"/>
  <Override PartName="/ppt/media/image9.jpeg" ContentType="image/jpeg"/>
  <Override PartName="/ppt/media/image10.png" ContentType="image/png"/>
  <Override PartName="/ppt/media/image11.jpeg" ContentType="image/jpeg"/>
  <Override PartName="/ppt/media/image12.png" ContentType="image/png"/>
  <Override PartName="/ppt/media/image13.png" ContentType="image/png"/>
  <Override PartName="/ppt/media/image1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2AB73E6A-9C52-480D-B4AC-7928FD0BDEAE}"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D1AF4346-8D2C-41D3-B79E-CBF5D5F885BF}"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4FD3A0CE-3503-4887-843C-04FD9D9BB9A9}"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0529DAC1-1619-457B-9EFB-7C2602221BC5}"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2AE3D893-F6C6-419E-8385-79005A222DF1}"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7E99313-E254-4998-AC04-4CD4C003116F}"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17384E68-3B49-4FF8-90B0-7A5A09E05E0A}"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E4147BED-AE36-421D-84D4-1621F0BA631A}"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4436B69D-19F4-48B2-A8A0-F42F98E75358}"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384025E-158C-45C1-9537-E9DF2AABA8DF}"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CD9D218-F933-4274-98F7-8D0A0E946D0A}"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7572395-7A45-4560-8B12-478B357A5682}"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F8C1D40-4606-4D63-86EF-0D736E97364B}"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E9CC615-BBB5-49F1-9516-641B0B8AE1CE}"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C7B068DD-BAC4-4A59-A13C-7527635EEFBB}"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982D93DB-BD6B-4A55-94A0-402E32E8BBC1}"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9529BA8F-7D8D-41CD-AE09-9BD8648DD109}"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B76DE08-87A1-45A7-A5E7-8E67DE4AC383}"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293F37EB-00FB-45AD-BAF9-7A80A35A98DB}"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91BC1569-4B16-4BEC-8E35-481BBC429757}"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EED0F3BC-0A55-4976-B70D-E32E1E407BBB}"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D448FEA-A851-4286-A197-EECD0EB9354C}"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DE24112A-84B7-4303-8313-7415095DFF72}"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B69AEF9-01F5-4A5C-A8FC-1F0654A6FEA6}"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098960" cy="34920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 </a:t>
            </a:r>
            <a:endParaRPr b="0" lang="en-IN" sz="1400" spc="-1" strike="noStrike">
              <a:latin typeface="Times New Roman"/>
            </a:endParaRPr>
          </a:p>
        </p:txBody>
      </p:sp>
      <p:sp>
        <p:nvSpPr>
          <p:cNvPr id="1" name="PlaceHolder 2"/>
          <p:cNvSpPr>
            <a:spLocks noGrp="1"/>
          </p:cNvSpPr>
          <p:nvPr>
            <p:ph type="sldNum" idx="2"/>
          </p:nvPr>
        </p:nvSpPr>
        <p:spPr>
          <a:xfrm>
            <a:off x="8610480" y="6356520"/>
            <a:ext cx="2727360" cy="34920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B36A122B-6A66-4E15-8788-90E2A87EFB8B}" type="slidenum">
              <a:rPr b="0" lang="en-IN" sz="1200" spc="-1" strike="noStrike">
                <a:solidFill>
                  <a:srgbClr val="787878"/>
                </a:solidFill>
                <a:latin typeface="Aptos"/>
              </a:rPr>
              <a:t>24</a:t>
            </a:fld>
            <a:endParaRPr b="0" lang="en-IN" sz="1200" spc="-1" strike="noStrike">
              <a:latin typeface="Times New Roman"/>
            </a:endParaRPr>
          </a:p>
        </p:txBody>
      </p:sp>
      <p:sp>
        <p:nvSpPr>
          <p:cNvPr id="2" name="PlaceHolder 3"/>
          <p:cNvSpPr>
            <a:spLocks noGrp="1"/>
          </p:cNvSpPr>
          <p:nvPr>
            <p:ph type="dt" idx="3"/>
          </p:nvPr>
        </p:nvSpPr>
        <p:spPr>
          <a:xfrm>
            <a:off x="838080" y="6356520"/>
            <a:ext cx="2727360" cy="34920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 </a:t>
            </a:r>
            <a:endParaRPr b="0" lang="en-IN" sz="1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098960" cy="34920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42" name="PlaceHolder 2"/>
          <p:cNvSpPr>
            <a:spLocks noGrp="1"/>
          </p:cNvSpPr>
          <p:nvPr>
            <p:ph type="sldNum" idx="5"/>
          </p:nvPr>
        </p:nvSpPr>
        <p:spPr>
          <a:xfrm>
            <a:off x="8610480" y="6356520"/>
            <a:ext cx="2727360" cy="349200"/>
          </a:xfrm>
          <a:prstGeom prst="rect">
            <a:avLst/>
          </a:prstGeom>
          <a:noFill/>
          <a:ln w="0">
            <a:noFill/>
          </a:ln>
        </p:spPr>
        <p:txBody>
          <a:bodyPr lIns="90000" rIns="90000" tIns="45000" bIns="45000" anchor="ctr">
            <a:noAutofit/>
          </a:bodyPr>
          <a:lstStyle>
            <a:lvl1pPr algn="r">
              <a:lnSpc>
                <a:spcPct val="100000"/>
              </a:lnSpc>
              <a:buNone/>
              <a:defRPr b="0" lang="en-IN" sz="1200" spc="-1" strike="noStrike">
                <a:solidFill>
                  <a:srgbClr val="787878"/>
                </a:solidFill>
                <a:latin typeface="Aptos"/>
              </a:defRPr>
            </a:lvl1pPr>
          </a:lstStyle>
          <a:p>
            <a:pPr algn="r">
              <a:lnSpc>
                <a:spcPct val="100000"/>
              </a:lnSpc>
              <a:buNone/>
            </a:pPr>
            <a:fld id="{2A76085F-40CF-4662-8A13-E107677B47B2}" type="slidenum">
              <a:rPr b="0" lang="en-IN" sz="1200" spc="-1" strike="noStrike">
                <a:solidFill>
                  <a:srgbClr val="787878"/>
                </a:solidFill>
                <a:latin typeface="Aptos"/>
              </a:rPr>
              <a:t>&lt;number&gt;</a:t>
            </a:fld>
            <a:endParaRPr b="0" lang="en-IN" sz="1200" spc="-1" strike="noStrike">
              <a:latin typeface="Times New Roman"/>
            </a:endParaRPr>
          </a:p>
        </p:txBody>
      </p:sp>
      <p:sp>
        <p:nvSpPr>
          <p:cNvPr id="43" name="PlaceHolder 3"/>
          <p:cNvSpPr>
            <a:spLocks noGrp="1"/>
          </p:cNvSpPr>
          <p:nvPr>
            <p:ph type="dt" idx="6"/>
          </p:nvPr>
        </p:nvSpPr>
        <p:spPr>
          <a:xfrm>
            <a:off x="838080" y="6356520"/>
            <a:ext cx="2727360" cy="34920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
          <p:cNvSpPr/>
          <p:nvPr/>
        </p:nvSpPr>
        <p:spPr>
          <a:xfrm>
            <a:off x="2887200" y="3092040"/>
            <a:ext cx="7540560" cy="751320"/>
          </a:xfrm>
          <a:prstGeom prst="rect">
            <a:avLst/>
          </a:prstGeom>
          <a:noFill/>
          <a:ln w="0">
            <a:noFill/>
          </a:ln>
        </p:spPr>
        <p:style>
          <a:lnRef idx="0"/>
          <a:fillRef idx="0"/>
          <a:effectRef idx="0"/>
          <a:fontRef idx="minor"/>
        </p:style>
      </p:sp>
      <p:sp>
        <p:nvSpPr>
          <p:cNvPr id="83" name="Title 21"/>
          <p:cNvSpPr/>
          <p:nvPr/>
        </p:nvSpPr>
        <p:spPr>
          <a:xfrm>
            <a:off x="1440000" y="900000"/>
            <a:ext cx="9350640" cy="51336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r>
              <a:rPr b="0" lang="en-IN" sz="4800" spc="-1" strike="noStrike">
                <a:solidFill>
                  <a:srgbClr val="000000"/>
                </a:solidFill>
                <a:latin typeface="Times New Roman"/>
                <a:ea typeface="DejaVu Sans"/>
              </a:rPr>
              <a:t>Showroom3D_Web(React)</a:t>
            </a:r>
            <a:endParaRPr b="0" lang="en-IN" sz="4800" spc="-1" strike="noStrike">
              <a:latin typeface="Arial"/>
            </a:endParaRPr>
          </a:p>
          <a:p>
            <a:pPr algn="ctr">
              <a:lnSpc>
                <a:spcPct val="100000"/>
              </a:lnSpc>
              <a:buNone/>
            </a:pPr>
            <a:endParaRPr b="0" lang="en-IN" sz="4800" spc="-1" strike="noStrike">
              <a:latin typeface="Arial"/>
            </a:endParaRPr>
          </a:p>
          <a:p>
            <a:pPr algn="ctr">
              <a:lnSpc>
                <a:spcPct val="100000"/>
              </a:lnSpc>
              <a:buNone/>
            </a:pPr>
            <a:endParaRPr b="0" lang="en-IN" sz="1800" spc="-1" strike="noStrike">
              <a:latin typeface="Arial"/>
            </a:endParaRPr>
          </a:p>
          <a:p>
            <a:pPr algn="ctr">
              <a:lnSpc>
                <a:spcPct val="100000"/>
              </a:lnSpc>
              <a:buNone/>
            </a:pP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Microsoft YaHei"/>
              </a:rPr>
              <a:t>           </a:t>
            </a:r>
            <a:r>
              <a:rPr b="0" lang="en-IN" sz="1800" spc="-1" strike="noStrike">
                <a:solidFill>
                  <a:srgbClr val="000000"/>
                </a:solidFill>
                <a:latin typeface="Times New Roman"/>
                <a:ea typeface="DejaVu Sans"/>
              </a:rPr>
              <a:t>Archana</a:t>
            </a:r>
            <a:r>
              <a:rPr b="0" lang="en-IN" sz="1800" spc="-1" strike="noStrike">
                <a:solidFill>
                  <a:srgbClr val="000000"/>
                </a:solidFill>
                <a:latin typeface="Times New Roman"/>
                <a:ea typeface="DejaVu Sans"/>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19 September,2024</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r>
              <a:rPr b="0" lang="en-IN" sz="1800" spc="-1" strike="noStrike">
                <a:solidFill>
                  <a:srgbClr val="000000"/>
                </a:solidFill>
                <a:latin typeface="Times New Roman"/>
                <a:ea typeface="DejaVu Sans"/>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itle 39"/>
          <p:cNvSpPr/>
          <p:nvPr/>
        </p:nvSpPr>
        <p:spPr>
          <a:xfrm>
            <a:off x="3060000" y="531000"/>
            <a:ext cx="59295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Add light objects </a:t>
            </a:r>
            <a:endParaRPr b="0" lang="en-IN" sz="3600" spc="-1" strike="noStrike">
              <a:latin typeface="Arial"/>
            </a:endParaRPr>
          </a:p>
        </p:txBody>
      </p:sp>
      <p:pic>
        <p:nvPicPr>
          <p:cNvPr id="108" name="" descr=""/>
          <p:cNvPicPr/>
          <p:nvPr/>
        </p:nvPicPr>
        <p:blipFill>
          <a:blip r:embed="rId1"/>
          <a:stretch/>
        </p:blipFill>
        <p:spPr>
          <a:xfrm>
            <a:off x="720000" y="2340000"/>
            <a:ext cx="10796760" cy="41371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
          <p:cNvSpPr/>
          <p:nvPr/>
        </p:nvSpPr>
        <p:spPr>
          <a:xfrm>
            <a:off x="1080000" y="5394600"/>
            <a:ext cx="7007760" cy="2335320"/>
          </a:xfrm>
          <a:prstGeom prst="rect">
            <a:avLst/>
          </a:prstGeom>
          <a:noFill/>
          <a:ln w="0">
            <a:noFill/>
          </a:ln>
        </p:spPr>
        <p:style>
          <a:lnRef idx="0"/>
          <a:fillRef idx="0"/>
          <a:effectRef idx="0"/>
          <a:fontRef idx="minor"/>
        </p:style>
      </p:sp>
      <p:sp>
        <p:nvSpPr>
          <p:cNvPr id="110" name="Title 6"/>
          <p:cNvSpPr/>
          <p:nvPr/>
        </p:nvSpPr>
        <p:spPr>
          <a:xfrm>
            <a:off x="2160000" y="720000"/>
            <a:ext cx="84531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8000"/>
          </a:bodyPr>
          <a:p>
            <a:pPr>
              <a:lnSpc>
                <a:spcPct val="100000"/>
              </a:lnSpc>
              <a:buNone/>
            </a:pPr>
            <a:r>
              <a:rPr b="0" lang="en-IN" sz="3000" spc="-1" strike="noStrike">
                <a:solidFill>
                  <a:srgbClr val="000000"/>
                </a:solidFill>
                <a:latin typeface="Times New Roman"/>
                <a:ea typeface="DejaVu Sans"/>
              </a:rPr>
              <a:t>Process to move the Showroom3D demo to React framework</a:t>
            </a:r>
            <a:endParaRPr b="0" lang="en-IN" sz="3000" spc="-1" strike="noStrike">
              <a:latin typeface="Arial"/>
            </a:endParaRPr>
          </a:p>
        </p:txBody>
      </p:sp>
      <p:sp>
        <p:nvSpPr>
          <p:cNvPr id="111" name="Title 17"/>
          <p:cNvSpPr/>
          <p:nvPr/>
        </p:nvSpPr>
        <p:spPr>
          <a:xfrm>
            <a:off x="2340000" y="2160000"/>
            <a:ext cx="7909920" cy="413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Create UI by using MUI components.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basic threejs scene </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Enable camera controls,viewpoints and themes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Setup postprocessing effects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furniture types and its related dynamics,variants and etc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Load different light types and show related light controls by maintaining state to reflect accurately on the 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arrangement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measurements features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Implement HD Render feature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itle 18"/>
          <p:cNvSpPr/>
          <p:nvPr/>
        </p:nvSpPr>
        <p:spPr>
          <a:xfrm>
            <a:off x="3240000" y="2472480"/>
            <a:ext cx="5200560" cy="32774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13" name=""/>
          <p:cNvSpPr/>
          <p:nvPr/>
        </p:nvSpPr>
        <p:spPr>
          <a:xfrm>
            <a:off x="4821120" y="3058200"/>
            <a:ext cx="1787760" cy="21020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Threejs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Typescript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Redux</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MUI</a:t>
            </a:r>
            <a:endParaRPr b="0" lang="en-IN" sz="1600" spc="-1" strike="noStrike">
              <a:latin typeface="Arial"/>
            </a:endParaRPr>
          </a:p>
        </p:txBody>
      </p:sp>
      <p:sp>
        <p:nvSpPr>
          <p:cNvPr id="114" name="Title 8"/>
          <p:cNvSpPr/>
          <p:nvPr/>
        </p:nvSpPr>
        <p:spPr>
          <a:xfrm>
            <a:off x="3240000" y="711000"/>
            <a:ext cx="61095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Major Technologies</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 descr=""/>
          <p:cNvPicPr/>
          <p:nvPr/>
        </p:nvPicPr>
        <p:blipFill>
          <a:blip r:embed="rId1"/>
          <a:stretch/>
        </p:blipFill>
        <p:spPr>
          <a:xfrm>
            <a:off x="818640" y="1980000"/>
            <a:ext cx="5479920" cy="4102200"/>
          </a:xfrm>
          <a:prstGeom prst="rect">
            <a:avLst/>
          </a:prstGeom>
          <a:ln w="0">
            <a:noFill/>
          </a:ln>
        </p:spPr>
      </p:pic>
      <p:sp>
        <p:nvSpPr>
          <p:cNvPr id="116" name="Title 1"/>
          <p:cNvSpPr/>
          <p:nvPr/>
        </p:nvSpPr>
        <p:spPr>
          <a:xfrm>
            <a:off x="3512520" y="531000"/>
            <a:ext cx="48657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Threejs</a:t>
            </a:r>
            <a:endParaRPr b="0" lang="en-IN" sz="3600" spc="-1" strike="noStrike">
              <a:latin typeface="Arial"/>
            </a:endParaRPr>
          </a:p>
        </p:txBody>
      </p:sp>
      <p:pic>
        <p:nvPicPr>
          <p:cNvPr id="117" name="" descr=""/>
          <p:cNvPicPr/>
          <p:nvPr/>
        </p:nvPicPr>
        <p:blipFill>
          <a:blip r:embed="rId2"/>
          <a:stretch/>
        </p:blipFill>
        <p:spPr>
          <a:xfrm>
            <a:off x="7020000" y="1980000"/>
            <a:ext cx="3891960" cy="412056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
          <p:cNvSpPr/>
          <p:nvPr/>
        </p:nvSpPr>
        <p:spPr>
          <a:xfrm>
            <a:off x="2340000" y="2160000"/>
            <a:ext cx="8627760" cy="3947760"/>
          </a:xfrm>
          <a:custGeom>
            <a:avLst/>
            <a:gdLst/>
            <a:ahLst/>
            <a:rect l="l" t="t" r="r" b="b"/>
            <a:pathLst>
              <a:path w="47125" h="21600">
                <a:moveTo>
                  <a:pt x="3600" y="0"/>
                </a:moveTo>
                <a:arcTo wR="3600" hR="3600" stAng="16200000" swAng="-5400000"/>
                <a:lnTo>
                  <a:pt x="0" y="18000"/>
                </a:lnTo>
                <a:arcTo wR="3600" hR="3600" stAng="10800000" swAng="-5400000"/>
                <a:lnTo>
                  <a:pt x="43525" y="21600"/>
                </a:lnTo>
                <a:arcTo wR="21925" hR="3600" stAng="5400000" swAng="5400000"/>
                <a:lnTo>
                  <a:pt x="21600" y="3600"/>
                </a:lnTo>
                <a:arcTo wR="21925"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19" name=""/>
          <p:cNvSpPr/>
          <p:nvPr/>
        </p:nvSpPr>
        <p:spPr>
          <a:xfrm>
            <a:off x="2880000" y="3600000"/>
            <a:ext cx="3227760" cy="15620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Static Typing</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JavaScript Compatibility</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Improved Code Readability</a:t>
            </a:r>
            <a:endParaRPr b="0" lang="en-IN" sz="1600" spc="-1" strike="noStrike">
              <a:latin typeface="Arial"/>
            </a:endParaRPr>
          </a:p>
          <a:p>
            <a:pPr>
              <a:lnSpc>
                <a:spcPct val="100000"/>
              </a:lnSpc>
              <a:spcAft>
                <a:spcPts val="1054"/>
              </a:spcAft>
              <a:buNone/>
              <a:tabLst>
                <a:tab algn="l" pos="0"/>
              </a:tabLst>
            </a:pPr>
            <a:endParaRPr b="0" lang="en-IN" sz="1600" spc="-1" strike="noStrike">
              <a:latin typeface="Arial"/>
            </a:endParaRPr>
          </a:p>
        </p:txBody>
      </p:sp>
      <p:pic>
        <p:nvPicPr>
          <p:cNvPr id="120" name="" descr=""/>
          <p:cNvPicPr/>
          <p:nvPr/>
        </p:nvPicPr>
        <p:blipFill>
          <a:blip r:embed="rId1"/>
          <a:stretch/>
        </p:blipFill>
        <p:spPr>
          <a:xfrm>
            <a:off x="5745600" y="2589840"/>
            <a:ext cx="4862160" cy="3337920"/>
          </a:xfrm>
          <a:prstGeom prst="rect">
            <a:avLst/>
          </a:prstGeom>
          <a:ln w="0">
            <a:noFill/>
          </a:ln>
        </p:spPr>
      </p:pic>
      <p:sp>
        <p:nvSpPr>
          <p:cNvPr id="121" name="Title 9"/>
          <p:cNvSpPr/>
          <p:nvPr/>
        </p:nvSpPr>
        <p:spPr>
          <a:xfrm>
            <a:off x="3420000" y="540000"/>
            <a:ext cx="61095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TypeScript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itle 33"/>
          <p:cNvSpPr/>
          <p:nvPr/>
        </p:nvSpPr>
        <p:spPr>
          <a:xfrm>
            <a:off x="721080" y="1801080"/>
            <a:ext cx="10616400" cy="48564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23" name=""/>
          <p:cNvSpPr/>
          <p:nvPr/>
        </p:nvSpPr>
        <p:spPr>
          <a:xfrm>
            <a:off x="1080000" y="1260000"/>
            <a:ext cx="10436400" cy="61898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js popular?</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is the only programming language that is natively supported by all web browsers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is designed to handle events and asynchronous operations (like handling multiple tasks simultaneously), which is crucial for creating dynamic and responsive web applications.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JavaScript can be used for both front-end and back-end development and it can be used to build cross-platform applications</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async not in c/other languages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Languages like C were designed to be close to the hardware, prioritizing performance and control. Asynchronous programming often introduces overheads, which was initially considered unacceptable.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These languages were predominantly procedural, making it less intuitive to express asynchronous concepts.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While threads can be used for concurrency, they're often inefficient for I/O-bound tasks, which is a primary use case for asynchronous programming.</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scripting language on the web</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Cross-Platform Compatibility</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Scripting languages in web browsers run in a sandboxed environment, which restricts access to the underlying system and protects users from malicious code. This makes scripting languages safer for use in a web context.</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handle asynchronous tasks efficiently, which is essential for web applications that need to interact with servers, load data in the background, or handle multiple user events simultaneously.</a:t>
            </a:r>
            <a:endParaRPr b="0" lang="en-IN" sz="1200" spc="-1" strike="noStrike">
              <a:latin typeface="Arial"/>
            </a:endParaRPr>
          </a:p>
          <a:p>
            <a:pPr>
              <a:lnSpc>
                <a:spcPct val="100000"/>
              </a:lnSpc>
              <a:spcAft>
                <a:spcPts val="1054"/>
              </a:spcAft>
              <a:buNone/>
              <a:tabLst>
                <a:tab algn="l" pos="0"/>
              </a:tabLst>
            </a:pPr>
            <a:endParaRPr b="0" lang="en-IN" sz="1200" spc="-1" strike="noStrike">
              <a:latin typeface="Arial"/>
            </a:endParaRPr>
          </a:p>
        </p:txBody>
      </p:sp>
      <p:sp>
        <p:nvSpPr>
          <p:cNvPr id="124" name="Title 34"/>
          <p:cNvSpPr/>
          <p:nvPr/>
        </p:nvSpPr>
        <p:spPr>
          <a:xfrm>
            <a:off x="3240000" y="644400"/>
            <a:ext cx="61095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Javascript</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itle 24"/>
          <p:cNvSpPr/>
          <p:nvPr/>
        </p:nvSpPr>
        <p:spPr>
          <a:xfrm>
            <a:off x="900000" y="1800000"/>
            <a:ext cx="10616400" cy="48564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nSpc>
                <a:spcPct val="100000"/>
              </a:lnSpc>
              <a:spcAft>
                <a:spcPts val="1054"/>
              </a:spcAft>
              <a:buNone/>
              <a:tabLst>
                <a:tab algn="l" pos="0"/>
              </a:tabLst>
            </a:pPr>
            <a:endParaRPr b="0" lang="en-IN" sz="1600" spc="-1" strike="noStrike">
              <a:latin typeface="Arial"/>
            </a:endParaRPr>
          </a:p>
          <a:p>
            <a:pPr algn="ctr">
              <a:lnSpc>
                <a:spcPct val="100000"/>
              </a:lnSpc>
              <a:buNone/>
              <a:tabLst>
                <a:tab algn="l" pos="0"/>
              </a:tabLst>
            </a:pPr>
            <a:endParaRPr b="0" lang="en-IN" sz="3200" spc="-1" strike="noStrike">
              <a:latin typeface="Arial"/>
            </a:endParaRPr>
          </a:p>
        </p:txBody>
      </p:sp>
      <p:sp>
        <p:nvSpPr>
          <p:cNvPr id="126" name=""/>
          <p:cNvSpPr/>
          <p:nvPr/>
        </p:nvSpPr>
        <p:spPr>
          <a:xfrm>
            <a:off x="1080000" y="1980000"/>
            <a:ext cx="9896400" cy="412776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Aft>
                <a:spcPts val="1054"/>
              </a:spcAft>
              <a:buNone/>
              <a:tabLst>
                <a:tab algn="l" pos="0"/>
              </a:tabLst>
            </a:pP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nodejs so popular</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is built on Google's V8 JavaScript engine, which compiles JavaScript directly into machine code, making it extremely fast. </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uses asynchronous, non-blocking, event-driven architecture, which allows it to handle a large number of simultaneous connections efficiently.</a:t>
            </a:r>
            <a:endParaRPr b="0" lang="en-IN" sz="120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Event-driven architecture is a design pattern where system components communicate by generating, detecting, and responding to events. Events represent significant occurrences, such as user actions or changes in the system state</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nodejs outperform apache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Node.js employs an event loop and non-blocking I/O, allowing it to handle multiple concurrent connections efficiently without creating new threads for each request, it focus on I/O bound tasks. </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Apache, on the other hand, typically creates a new thread for each request, which can become resource-intensive under heavy load, it focus on CPU-bound tasks.</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why is nodejs environment so reliable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npm allows developers to define scripts in their package.json file, making it easy to automate common tasks like building, testing, and deploying applications. This feature reduces the need for complex build tools and makes project automation more accessible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npm uses lockfiles to ensure that the same package versions are installed across different environments, which enhances consistency and reliability in deployment.</a:t>
            </a:r>
            <a:endParaRPr b="0" lang="en-IN" sz="1200" spc="-1" strike="noStrike">
              <a:latin typeface="Arial"/>
            </a:endParaRPr>
          </a:p>
        </p:txBody>
      </p:sp>
      <p:sp>
        <p:nvSpPr>
          <p:cNvPr id="127" name="Title 25"/>
          <p:cNvSpPr/>
          <p:nvPr/>
        </p:nvSpPr>
        <p:spPr>
          <a:xfrm>
            <a:off x="3240000" y="644400"/>
            <a:ext cx="61095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200" spc="-1" strike="noStrike">
                <a:solidFill>
                  <a:srgbClr val="000000"/>
                </a:solidFill>
                <a:latin typeface="Times New Roman"/>
                <a:ea typeface="DejaVu Sans"/>
              </a:rPr>
              <a:t>Nodejs</a:t>
            </a:r>
            <a:endParaRPr b="0" lang="en-IN" sz="3200" spc="-1" strike="noStrike">
              <a:latin typeface="Arial"/>
            </a:endParaRPr>
          </a:p>
        </p:txBody>
      </p:sp>
      <p:sp>
        <p:nvSpPr>
          <p:cNvPr id="128" name=""/>
          <p:cNvSpPr/>
          <p:nvPr/>
        </p:nvSpPr>
        <p:spPr>
          <a:xfrm>
            <a:off x="688680" y="2093400"/>
            <a:ext cx="177120" cy="2973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itle 5"/>
          <p:cNvSpPr/>
          <p:nvPr/>
        </p:nvSpPr>
        <p:spPr>
          <a:xfrm>
            <a:off x="3656160" y="531000"/>
            <a:ext cx="48657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Architecture</a:t>
            </a:r>
            <a:endParaRPr b="0" lang="en-IN" sz="3600" spc="-1" strike="noStrike">
              <a:latin typeface="Arial"/>
            </a:endParaRPr>
          </a:p>
        </p:txBody>
      </p:sp>
      <p:pic>
        <p:nvPicPr>
          <p:cNvPr id="130" name="" descr=""/>
          <p:cNvPicPr/>
          <p:nvPr/>
        </p:nvPicPr>
        <p:blipFill>
          <a:blip r:embed="rId1"/>
          <a:stretch/>
        </p:blipFill>
        <p:spPr>
          <a:xfrm>
            <a:off x="2520000" y="2021760"/>
            <a:ext cx="7132680" cy="42678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itle 10"/>
          <p:cNvSpPr/>
          <p:nvPr/>
        </p:nvSpPr>
        <p:spPr>
          <a:xfrm>
            <a:off x="3240000" y="351000"/>
            <a:ext cx="61095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a:t>
            </a:r>
            <a:endParaRPr b="0" lang="en-IN" sz="3600" spc="-1" strike="noStrike">
              <a:latin typeface="Arial"/>
            </a:endParaRPr>
          </a:p>
        </p:txBody>
      </p:sp>
      <p:sp>
        <p:nvSpPr>
          <p:cNvPr id="132" name="Title 19"/>
          <p:cNvSpPr/>
          <p:nvPr/>
        </p:nvSpPr>
        <p:spPr>
          <a:xfrm>
            <a:off x="1440000" y="1620000"/>
            <a:ext cx="9889920" cy="48499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96000"/>
          </a:bodyPr>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Modular and Reusable</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 </a:t>
            </a:r>
            <a:r>
              <a:rPr b="0" lang="en-IN" sz="1500" spc="-1" strike="noStrike">
                <a:solidFill>
                  <a:srgbClr val="000000"/>
                </a:solidFill>
                <a:latin typeface="Times New Roman"/>
                <a:ea typeface="DejaVu Sans"/>
              </a:rPr>
              <a:t>By breaking down the UI into smaller, manageable components, React promotes modularity and we can reuse these components across the app</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Virtual DOM</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When the state of an object changes, React updates the virtual DOM first, which then compares it with the real DOM and makes only the necessary updates. This results in faster and more efficient rendering.</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JSX – JavaScript Syntax Extension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With jsx, we can write html code inside js file, so that we can write reusable UI components as well</a:t>
            </a:r>
            <a:endParaRPr b="0" lang="en-IN" sz="1500" spc="-1" strike="noStrike">
              <a:latin typeface="Arial"/>
            </a:endParaRPr>
          </a:p>
          <a:p>
            <a:pPr marL="216000" indent="-216000">
              <a:lnSpc>
                <a:spcPct val="100000"/>
              </a:lnSpc>
              <a:spcAft>
                <a:spcPts val="845"/>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Dynamic Content</a:t>
            </a:r>
            <a:endParaRPr b="0" lang="en-IN" sz="1600" spc="-1" strike="noStrike">
              <a:latin typeface="Arial"/>
            </a:endParaRPr>
          </a:p>
          <a:p>
            <a:pPr lvl="1" marL="432000" indent="-216000">
              <a:lnSpc>
                <a:spcPct val="100000"/>
              </a:lnSpc>
              <a:spcAft>
                <a:spcPts val="845"/>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We can dynamically update content of dynamics,material variants etc when we add object</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Predictable State Management</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By using redux or react context, values will be explicitly updated in the state </a:t>
            </a:r>
            <a:endParaRPr b="0" lang="en-IN" sz="15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Scalability</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500" spc="-1" strike="noStrike">
                <a:solidFill>
                  <a:srgbClr val="000000"/>
                </a:solidFill>
                <a:latin typeface="Times New Roman"/>
                <a:ea typeface="DejaVu Sans"/>
              </a:rPr>
              <a:t>The ability to break down the UI into reusable components and manage state efficiently helps in scaling applications as they grow</a:t>
            </a:r>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itle 37"/>
          <p:cNvSpPr/>
          <p:nvPr/>
        </p:nvSpPr>
        <p:spPr>
          <a:xfrm>
            <a:off x="3240000" y="351000"/>
            <a:ext cx="61095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Forms</a:t>
            </a:r>
            <a:endParaRPr b="0" lang="en-IN" sz="3600" spc="-1" strike="noStrike">
              <a:latin typeface="Arial"/>
            </a:endParaRPr>
          </a:p>
        </p:txBody>
      </p:sp>
      <p:sp>
        <p:nvSpPr>
          <p:cNvPr id="134" name="Title 38"/>
          <p:cNvSpPr/>
          <p:nvPr/>
        </p:nvSpPr>
        <p:spPr>
          <a:xfrm>
            <a:off x="1440000" y="1620000"/>
            <a:ext cx="9889920" cy="48499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 forms can be either “controlled” or “uncontrolled.”</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Controlled forms</a:t>
            </a:r>
            <a:r>
              <a:rPr b="0" lang="en-IN" sz="1600" spc="-1" strike="noStrike">
                <a:solidFill>
                  <a:srgbClr val="000000"/>
                </a:solidFill>
                <a:latin typeface="Times New Roman"/>
                <a:ea typeface="DejaVu Sans"/>
              </a:rPr>
              <a:t> store input values in React state. Each input’s value is set on every re-render from that state.</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This approach allows for complex validation. For example, you can check if an email address is properly formatted or if a password meets complexity requirements or formatting phone numbers.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You can conditionally enable or disable form fields based on other inputs.For instance, showing additional fields when a user selects a specific option from a dropdown.</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Uncontrolled forms</a:t>
            </a:r>
            <a:r>
              <a:rPr b="0" lang="en-IN" sz="1600" spc="-1" strike="noStrike">
                <a:solidFill>
                  <a:srgbClr val="000000"/>
                </a:solidFill>
                <a:latin typeface="Times New Roman"/>
                <a:ea typeface="DejaVu Sans"/>
              </a:rPr>
              <a:t> don’t store input values in state. They rely on native HTML form behavior.</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Frequent re-renders (may impact performance).</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Difficulty handling dynamic forms with varying field counts.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Workarounds exist, but they add complexity.</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
          <p:cNvSpPr/>
          <p:nvPr/>
        </p:nvSpPr>
        <p:spPr>
          <a:xfrm>
            <a:off x="4816800" y="2967120"/>
            <a:ext cx="1967760" cy="755280"/>
          </a:xfrm>
          <a:prstGeom prst="rect">
            <a:avLst/>
          </a:prstGeom>
          <a:noFill/>
          <a:ln w="0">
            <a:noFill/>
          </a:ln>
        </p:spPr>
        <p:style>
          <a:lnRef idx="0"/>
          <a:fillRef idx="0"/>
          <a:effectRef idx="0"/>
          <a:fontRef idx="minor"/>
        </p:style>
      </p:sp>
      <p:sp>
        <p:nvSpPr>
          <p:cNvPr id="85" name="Title 2"/>
          <p:cNvSpPr/>
          <p:nvPr/>
        </p:nvSpPr>
        <p:spPr>
          <a:xfrm>
            <a:off x="3600000" y="891000"/>
            <a:ext cx="48657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Requirements</a:t>
            </a:r>
            <a:endParaRPr b="0" lang="en-IN" sz="3600" spc="-1" strike="noStrike">
              <a:latin typeface="Arial"/>
            </a:endParaRPr>
          </a:p>
        </p:txBody>
      </p:sp>
      <p:sp>
        <p:nvSpPr>
          <p:cNvPr id="86" name="Title 15"/>
          <p:cNvSpPr/>
          <p:nvPr/>
        </p:nvSpPr>
        <p:spPr>
          <a:xfrm>
            <a:off x="3584160" y="2880000"/>
            <a:ext cx="4865760" cy="21499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State management</a:t>
            </a:r>
            <a:endParaRPr b="0" lang="en-IN" sz="1600" spc="-1" strike="noStrike">
              <a:latin typeface="Arial"/>
            </a:endParaRPr>
          </a:p>
          <a:p>
            <a:pPr marL="216000" indent="-216000" algn="ctr">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Modularization</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itle 40"/>
          <p:cNvSpPr/>
          <p:nvPr/>
        </p:nvSpPr>
        <p:spPr>
          <a:xfrm>
            <a:off x="3240000" y="351000"/>
            <a:ext cx="61095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Router</a:t>
            </a:r>
            <a:endParaRPr b="0" lang="en-IN" sz="3600" spc="-1" strike="noStrike">
              <a:latin typeface="Arial"/>
            </a:endParaRPr>
          </a:p>
        </p:txBody>
      </p:sp>
      <p:sp>
        <p:nvSpPr>
          <p:cNvPr id="136" name="Title 41"/>
          <p:cNvSpPr/>
          <p:nvPr/>
        </p:nvSpPr>
        <p:spPr>
          <a:xfrm>
            <a:off x="1440000" y="1620000"/>
            <a:ext cx="9889920" cy="484992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93000"/>
          </a:bodyPr>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Single Page Application (SPA) Navigation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 is commonly used to build Single Page Applications (SPAs), where different parts of the application are dynamically rendered without reloading the entire page. React Router enables you to manage this dynamic navigation effectively.</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URL-Based Navigation</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React Router allows you to associate specific URLs with different components or views in your application.</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Nested Routes</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It supports nested routing, allowing you to create complex routing hierarchies where routes can be nested within other routes. This is useful for creating layouts and managing components that need to be displayed within other components.</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Route Parameters</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It allows you to capture and use dynamic parameters in URLs, making it easier to handle things like user profiles (/users/:userId) or product pages (/products/:productId).</a:t>
            </a:r>
            <a:endParaRPr b="0" lang="en-IN" sz="16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600" spc="-1" strike="noStrike">
                <a:solidFill>
                  <a:srgbClr val="000000"/>
                </a:solidFill>
                <a:latin typeface="Times New Roman"/>
                <a:ea typeface="DejaVu Sans"/>
              </a:rPr>
              <a:t>Conditional Rendering</a:t>
            </a:r>
            <a:endParaRPr b="0" lang="en-IN" sz="16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600" spc="-1" strike="noStrike">
                <a:solidFill>
                  <a:srgbClr val="000000"/>
                </a:solidFill>
                <a:latin typeface="Times New Roman"/>
                <a:ea typeface="DejaVu Sans"/>
              </a:rPr>
              <a:t>With React Router, you can conditionally render different components based on the current URL. This makes it easier to manage which parts of your app are visible at any given time.</a:t>
            </a:r>
            <a:endParaRPr b="0" lang="en-IN" sz="1600" spc="-1" strike="noStrike">
              <a:latin typeface="Arial"/>
            </a:endParaRPr>
          </a:p>
          <a:p>
            <a:pPr>
              <a:lnSpc>
                <a:spcPct val="100000"/>
              </a:lnSpc>
              <a:spcAft>
                <a:spcPts val="1054"/>
              </a:spcAft>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itle 28"/>
          <p:cNvSpPr/>
          <p:nvPr/>
        </p:nvSpPr>
        <p:spPr>
          <a:xfrm>
            <a:off x="3240000" y="351000"/>
            <a:ext cx="61095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Hooks</a:t>
            </a:r>
            <a:endParaRPr b="0" lang="en-IN" sz="3600" spc="-1" strike="noStrike">
              <a:latin typeface="Arial"/>
            </a:endParaRPr>
          </a:p>
        </p:txBody>
      </p:sp>
      <p:sp>
        <p:nvSpPr>
          <p:cNvPr id="138" name="Title 30"/>
          <p:cNvSpPr/>
          <p:nvPr/>
        </p:nvSpPr>
        <p:spPr>
          <a:xfrm>
            <a:off x="1440000" y="1620000"/>
            <a:ext cx="8626680" cy="4756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Hooks allow function components to have access to state and other React features.</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Hooks allow us to "hook" into React features such as state and lifecycle methods.</a:t>
            </a:r>
            <a:r>
              <a:rPr b="1" lang="en-IN" sz="1280" spc="-1" strike="noStrike">
                <a:solidFill>
                  <a:srgbClr val="000000"/>
                </a:solidFill>
                <a:latin typeface="Times New Roman"/>
                <a:ea typeface="DejaVu Sans"/>
              </a:rPr>
              <a:t> </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UseState</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This allows us to track state in a function component.</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UseEffect</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The useEffect Hook allows you to perform side effects in components.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Some examples of side effects are: fetching data, directly updating the DOM, and timers.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To update light values based on Day/night toggle state value we can use UseEffect hook</a:t>
            </a:r>
            <a:endParaRPr b="0" lang="en-IN" sz="128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UseRef</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The useRef Hook allows you to persist values between renders.</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 store a mutable value that does not cause a re-render when updated.</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 access a DOM element directly.</a:t>
            </a:r>
            <a:endParaRPr b="0" lang="en-IN" sz="1280" spc="-1" strike="noStrike">
              <a:latin typeface="Arial"/>
            </a:endParaRPr>
          </a:p>
          <a:p>
            <a:pPr>
              <a:lnSpc>
                <a:spcPct val="100000"/>
              </a:lnSpc>
              <a:spcAft>
                <a:spcPts val="1054"/>
              </a:spcAft>
              <a:buNone/>
              <a:tabLst>
                <a:tab algn="l" pos="0"/>
              </a:tabLst>
            </a:pPr>
            <a:endParaRPr b="0" lang="en-IN" sz="1280" spc="-1" strike="noStrike">
              <a:latin typeface="Arial"/>
            </a:endParaRPr>
          </a:p>
          <a:p>
            <a:pPr>
              <a:lnSpc>
                <a:spcPct val="100000"/>
              </a:lnSpc>
              <a:spcAft>
                <a:spcPts val="1054"/>
              </a:spcAft>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Title 31"/>
          <p:cNvSpPr/>
          <p:nvPr/>
        </p:nvSpPr>
        <p:spPr>
          <a:xfrm>
            <a:off x="3240000" y="351000"/>
            <a:ext cx="61095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Hooks cont.</a:t>
            </a:r>
            <a:endParaRPr b="0" lang="en-IN" sz="3600" spc="-1" strike="noStrike">
              <a:latin typeface="Arial"/>
            </a:endParaRPr>
          </a:p>
        </p:txBody>
      </p:sp>
      <p:sp>
        <p:nvSpPr>
          <p:cNvPr id="140" name="Title 32"/>
          <p:cNvSpPr/>
          <p:nvPr/>
        </p:nvSpPr>
        <p:spPr>
          <a:xfrm>
            <a:off x="1260000" y="1980000"/>
            <a:ext cx="9896040" cy="457668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UseContext</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React Context is a way to manage state globally.</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It can be used together with the useState Hook to share state between deeply nested components more easily than with useState alone.</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We can store the scene and renderer values using the useContext hook, allowing us to access them throughout the application </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 </a:t>
            </a:r>
            <a:r>
              <a:rPr b="0" lang="en-IN" sz="1280" spc="-1" strike="noStrike">
                <a:solidFill>
                  <a:srgbClr val="000000"/>
                </a:solidFill>
                <a:latin typeface="Times New Roman"/>
                <a:ea typeface="DejaVu Sans"/>
              </a:rPr>
              <a:t>we can update day/night toggle state value </a:t>
            </a:r>
            <a:endParaRPr b="0" lang="en-IN" sz="128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80" spc="-1" strike="noStrike">
                <a:solidFill>
                  <a:srgbClr val="000000"/>
                </a:solidFill>
                <a:latin typeface="Times New Roman"/>
                <a:ea typeface="DejaVu Sans"/>
              </a:rPr>
              <a:t>Drawbacks</a:t>
            </a:r>
            <a:r>
              <a:rPr b="0" lang="en-IN" sz="1280" spc="-1" strike="noStrike">
                <a:solidFill>
                  <a:srgbClr val="000000"/>
                </a:solidFill>
                <a:latin typeface="Times New Roman"/>
                <a:ea typeface="DejaVu Sans"/>
              </a:rPr>
              <a:t>:</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When the context value changes, all components consuming that context will re-render, potentially leading to performance issues if the context is used widely in the application.</a:t>
            </a:r>
            <a:endParaRPr b="0" lang="en-IN" sz="1280" spc="-1" strike="noStrike">
              <a:latin typeface="Arial"/>
            </a:endParaRPr>
          </a:p>
          <a:p>
            <a:pPr lvl="3" marL="864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React Context triggers updates based on changes to the context value and propagates these updates directly down the component tree.</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 </a:t>
            </a:r>
            <a:r>
              <a:rPr b="0" lang="en-IN" sz="1280" spc="-1" strike="noStrike">
                <a:solidFill>
                  <a:srgbClr val="000000"/>
                </a:solidFill>
                <a:latin typeface="Times New Roman"/>
                <a:ea typeface="DejaVu Sans"/>
              </a:rPr>
              <a:t>Doesn't natively support middleware for tasks like logging, handling side effects, or performing asynchronous operations.</a:t>
            </a:r>
            <a:endParaRPr b="0" lang="en-IN" sz="1280" spc="-1" strike="noStrike">
              <a:latin typeface="Arial"/>
            </a:endParaRPr>
          </a:p>
          <a:p>
            <a:pPr lvl="2" marL="648000" indent="-216000">
              <a:lnSpc>
                <a:spcPct val="100000"/>
              </a:lnSpc>
              <a:spcAft>
                <a:spcPts val="1054"/>
              </a:spcAft>
              <a:buClr>
                <a:srgbClr val="000000"/>
              </a:buClr>
              <a:buSzPct val="45000"/>
              <a:buFont typeface="Wingdings" charset="2"/>
              <a:buChar char=""/>
              <a:tabLst>
                <a:tab algn="l" pos="0"/>
              </a:tabLst>
            </a:pPr>
            <a:r>
              <a:rPr b="0" lang="en-IN" sz="1280" spc="-1" strike="noStrike">
                <a:solidFill>
                  <a:srgbClr val="000000"/>
                </a:solidFill>
                <a:latin typeface="Times New Roman"/>
                <a:ea typeface="DejaVu Sans"/>
              </a:rPr>
              <a:t>Difficult to Debug</a:t>
            </a:r>
            <a:endParaRPr b="0" lang="en-IN" sz="1280" spc="-1" strike="noStrike">
              <a:latin typeface="Arial"/>
            </a:endParaRPr>
          </a:p>
          <a:p>
            <a:pPr>
              <a:lnSpc>
                <a:spcPct val="100000"/>
              </a:lnSpc>
              <a:spcAft>
                <a:spcPts val="1054"/>
              </a:spcAft>
              <a:buNone/>
              <a:tabLst>
                <a:tab algn="l" pos="0"/>
              </a:tabLst>
            </a:pPr>
            <a:endParaRPr b="0" lang="en-IN" sz="128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itle 35"/>
          <p:cNvSpPr/>
          <p:nvPr/>
        </p:nvSpPr>
        <p:spPr>
          <a:xfrm>
            <a:off x="3240000" y="351000"/>
            <a:ext cx="61095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Why Redux</a:t>
            </a:r>
            <a:endParaRPr b="0" lang="en-IN" sz="3600" spc="-1" strike="noStrike">
              <a:latin typeface="Arial"/>
            </a:endParaRPr>
          </a:p>
        </p:txBody>
      </p:sp>
      <p:sp>
        <p:nvSpPr>
          <p:cNvPr id="142" name="Title 36"/>
          <p:cNvSpPr/>
          <p:nvPr/>
        </p:nvSpPr>
        <p:spPr>
          <a:xfrm>
            <a:off x="1260000" y="1800000"/>
            <a:ext cx="9536400" cy="449640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Redux triggers updates based on dispatched actions and updates its global state through reducers, with connected components re-rendering based on state slices they subscribe to.</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200" spc="-1" strike="noStrike">
                <a:solidFill>
                  <a:srgbClr val="000000"/>
                </a:solidFill>
                <a:latin typeface="Times New Roman"/>
                <a:ea typeface="DejaVu Sans"/>
              </a:rPr>
              <a:t>Middleware is often used to handle side effects, perform asynchronous actions, log actions, or conditionally dispatch actions.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Async Actions</a:t>
            </a:r>
            <a:r>
              <a:rPr b="0" lang="en-IN" sz="1200" spc="-1" strike="noStrike">
                <a:solidFill>
                  <a:srgbClr val="000000"/>
                </a:solidFill>
                <a:latin typeface="Times New Roman"/>
                <a:ea typeface="DejaVu Sans"/>
              </a:rPr>
              <a:t>: Handling asynchronous operations like API calls (redux-thunk, redux-saga).</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Crash Reporting</a:t>
            </a:r>
            <a:r>
              <a:rPr b="0" lang="en-IN" sz="1200" spc="-1" strike="noStrike">
                <a:solidFill>
                  <a:srgbClr val="000000"/>
                </a:solidFill>
                <a:latin typeface="Times New Roman"/>
                <a:ea typeface="DejaVu Sans"/>
              </a:rPr>
              <a:t>: Catching and reporting errors that occur during dispatching (redux-crash-reporting).</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Logging</a:t>
            </a:r>
            <a:r>
              <a:rPr b="0" lang="en-IN" sz="1200" spc="-1" strike="noStrike">
                <a:solidFill>
                  <a:srgbClr val="000000"/>
                </a:solidFill>
                <a:latin typeface="Times New Roman"/>
                <a:ea typeface="DejaVu Sans"/>
              </a:rPr>
              <a:t>: Logging dispatched actions and state changes (redux-logger).</a:t>
            </a:r>
            <a:endParaRPr b="0" lang="en-IN" sz="12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Features of Redux DevTools:</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Action History</a:t>
            </a:r>
            <a:r>
              <a:rPr b="0" lang="en-IN" sz="1200" spc="-1" strike="noStrike">
                <a:solidFill>
                  <a:srgbClr val="000000"/>
                </a:solidFill>
                <a:latin typeface="Times New Roman"/>
                <a:ea typeface="DejaVu Sans"/>
              </a:rPr>
              <a:t>: It shows a history of all actions that have been dispatched, along with the state before and after each action.</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Time Travel</a:t>
            </a:r>
            <a:r>
              <a:rPr b="0" lang="en-IN" sz="1200" spc="-1" strike="noStrike">
                <a:solidFill>
                  <a:srgbClr val="000000"/>
                </a:solidFill>
                <a:latin typeface="Times New Roman"/>
                <a:ea typeface="DejaVu Sans"/>
              </a:rPr>
              <a:t>: You can "time travel" through actions, meaning you can go back and forth through the history of actions to see how the state changes over time.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Action Replay</a:t>
            </a:r>
            <a:r>
              <a:rPr b="0" lang="en-IN" sz="1200" spc="-1" strike="noStrike">
                <a:solidFill>
                  <a:srgbClr val="000000"/>
                </a:solidFill>
                <a:latin typeface="Times New Roman"/>
                <a:ea typeface="DejaVu Sans"/>
              </a:rPr>
              <a:t>: You can replay specific actions or sequences of actions to see their effects on the state.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Dispatch Actions</a:t>
            </a:r>
            <a:r>
              <a:rPr b="0" lang="en-IN" sz="1200" spc="-1" strike="noStrike">
                <a:solidFill>
                  <a:srgbClr val="000000"/>
                </a:solidFill>
                <a:latin typeface="Times New Roman"/>
                <a:ea typeface="DejaVu Sans"/>
              </a:rPr>
              <a:t>: You can manually dispatch actions from the DevTools to test how they affect the state.</a:t>
            </a:r>
            <a:endParaRPr b="0" lang="en-IN" sz="12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200" spc="-1" strike="noStrike">
                <a:solidFill>
                  <a:srgbClr val="000000"/>
                </a:solidFill>
                <a:latin typeface="Times New Roman"/>
                <a:ea typeface="DejaVu Sans"/>
              </a:rPr>
              <a:t>Custom Filters</a:t>
            </a:r>
            <a:r>
              <a:rPr b="0" lang="en-IN" sz="1200" spc="-1" strike="noStrike">
                <a:solidFill>
                  <a:srgbClr val="000000"/>
                </a:solidFill>
                <a:latin typeface="Times New Roman"/>
                <a:ea typeface="DejaVu Sans"/>
              </a:rPr>
              <a:t>: You can filter actions to focus on specific parts of the app.</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Title 42"/>
          <p:cNvSpPr/>
          <p:nvPr/>
        </p:nvSpPr>
        <p:spPr>
          <a:xfrm>
            <a:off x="3240000" y="351000"/>
            <a:ext cx="61095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vs Next</a:t>
            </a:r>
            <a:endParaRPr b="0" lang="en-IN" sz="3600" spc="-1" strike="noStrike">
              <a:latin typeface="Arial"/>
            </a:endParaRPr>
          </a:p>
        </p:txBody>
      </p:sp>
      <p:sp>
        <p:nvSpPr>
          <p:cNvPr id="144" name="Title 43"/>
          <p:cNvSpPr/>
          <p:nvPr/>
        </p:nvSpPr>
        <p:spPr>
          <a:xfrm>
            <a:off x="360000" y="1620000"/>
            <a:ext cx="11339640" cy="5057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marL="216000" indent="-216000">
              <a:lnSpc>
                <a:spcPct val="100000"/>
              </a:lnSpc>
              <a:spcAft>
                <a:spcPts val="1054"/>
              </a:spcAft>
              <a:buClr>
                <a:srgbClr val="000000"/>
              </a:buClr>
              <a:buSzPct val="45000"/>
              <a:buFont typeface="Wingdings" charset="2"/>
              <a:buChar char=""/>
              <a:tabLst>
                <a:tab algn="l" pos="0"/>
              </a:tabLst>
            </a:pPr>
            <a:r>
              <a:rPr b="1" lang="en-IN" sz="1400" spc="-1" strike="noStrike">
                <a:solidFill>
                  <a:srgbClr val="000000"/>
                </a:solidFill>
                <a:latin typeface="Times New Roman"/>
                <a:ea typeface="DejaVu Sans"/>
              </a:rPr>
              <a:t>Next.js</a:t>
            </a:r>
            <a:r>
              <a:rPr b="0" lang="en-IN" sz="1400" spc="-1" strike="noStrike">
                <a:solidFill>
                  <a:srgbClr val="000000"/>
                </a:solidFill>
                <a:latin typeface="Times New Roman"/>
                <a:ea typeface="DejaVu Sans"/>
              </a:rPr>
              <a:t>: A React framework that provides built-in features for server-side rendering (SSR), static site generation (SSG), routing, and more. It enhances React's capabilities and offers a comprehensive toolset for building production-ready web applications.</a:t>
            </a:r>
            <a:endParaRPr b="0" lang="en-IN" sz="14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1" lang="en-IN" sz="1400" spc="-1" strike="noStrike">
                <a:solidFill>
                  <a:srgbClr val="000000"/>
                </a:solidFill>
                <a:latin typeface="Times New Roman"/>
                <a:ea typeface="DejaVu Sans"/>
              </a:rPr>
              <a:t>Built on React</a:t>
            </a:r>
            <a:r>
              <a:rPr b="0" lang="en-IN" sz="1400" spc="-1" strike="noStrike">
                <a:solidFill>
                  <a:srgbClr val="000000"/>
                </a:solidFill>
                <a:latin typeface="Times New Roman"/>
                <a:ea typeface="DejaVu Sans"/>
              </a:rPr>
              <a:t>: Next.js uses React as its core library for building user interfaces. All the components and hooks you write in Next.js are standard React components and hooks. </a:t>
            </a:r>
            <a:endParaRPr b="0" lang="en-IN" sz="14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400" spc="-1" strike="noStrike">
                <a:solidFill>
                  <a:srgbClr val="000000"/>
                </a:solidFill>
                <a:latin typeface="Times New Roman"/>
                <a:ea typeface="DejaVu Sans"/>
              </a:rPr>
              <a:t>Next.js uses React at its core for rendering components.</a:t>
            </a:r>
            <a:endParaRPr b="0" lang="en-IN" sz="14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400" spc="-1" strike="noStrike">
                <a:solidFill>
                  <a:srgbClr val="000000"/>
                </a:solidFill>
                <a:latin typeface="Times New Roman"/>
                <a:ea typeface="DejaVu Sans"/>
              </a:rPr>
              <a:t>Next.js is not a replacement for React but an enhancement. It builds upon React's component-based architecture to provide a more complete solution for building high-performance, SEO-friendly, full-stack applications.</a:t>
            </a:r>
            <a:endParaRPr b="0" lang="en-IN" sz="14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400" spc="-1" strike="noStrike">
                <a:solidFill>
                  <a:srgbClr val="000000"/>
                </a:solidFill>
                <a:latin typeface="Times New Roman"/>
                <a:ea typeface="DejaVu Sans"/>
              </a:rPr>
              <a:t>Additional Features: While React focuses on building UI components, Next.js extends this by adding capabilities like:</a:t>
            </a:r>
            <a:endParaRPr b="0" lang="en-IN" sz="14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400" spc="-1" strike="noStrike">
                <a:solidFill>
                  <a:srgbClr val="000000"/>
                </a:solidFill>
                <a:latin typeface="Times New Roman"/>
                <a:ea typeface="DejaVu Sans"/>
              </a:rPr>
              <a:t>Server-Side Rendering (SSR)</a:t>
            </a:r>
            <a:r>
              <a:rPr b="0" lang="en-IN" sz="1400" spc="-1" strike="noStrike">
                <a:solidFill>
                  <a:srgbClr val="000000"/>
                </a:solidFill>
                <a:latin typeface="Times New Roman"/>
                <a:ea typeface="DejaVu Sans"/>
              </a:rPr>
              <a:t>: Allows pages to be pre-rendered on the server, improving initial page load times and SEO.</a:t>
            </a:r>
            <a:endParaRPr b="0" lang="en-IN" sz="14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400" spc="-1" strike="noStrike">
                <a:solidFill>
                  <a:srgbClr val="000000"/>
                </a:solidFill>
                <a:latin typeface="Times New Roman"/>
                <a:ea typeface="DejaVu Sans"/>
              </a:rPr>
              <a:t>Static Site Generation (SSG)</a:t>
            </a:r>
            <a:r>
              <a:rPr b="0" lang="en-IN" sz="1400" spc="-1" strike="noStrike">
                <a:solidFill>
                  <a:srgbClr val="000000"/>
                </a:solidFill>
                <a:latin typeface="Times New Roman"/>
                <a:ea typeface="DejaVu Sans"/>
              </a:rPr>
              <a:t>: Generates static HTML for pages at build time, offering fast load speeds for content that doesn't change frequently(e.g. blogs, documentation, marketing pages and etc).</a:t>
            </a:r>
            <a:endParaRPr b="0" lang="en-IN" sz="14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400" spc="-1" strike="noStrike">
                <a:solidFill>
                  <a:srgbClr val="000000"/>
                </a:solidFill>
                <a:latin typeface="Times New Roman"/>
                <a:ea typeface="DejaVu Sans"/>
              </a:rPr>
              <a:t>API Routes</a:t>
            </a:r>
            <a:r>
              <a:rPr b="0" lang="en-IN" sz="1400" spc="-1" strike="noStrike">
                <a:solidFill>
                  <a:srgbClr val="000000"/>
                </a:solidFill>
                <a:latin typeface="Times New Roman"/>
                <a:ea typeface="DejaVu Sans"/>
              </a:rPr>
              <a:t>: Lets you create backend API endpoints directly in the application, eliminating the need for a separate backend server for simple API functionalities.</a:t>
            </a:r>
            <a:endParaRPr b="0" lang="en-IN" sz="14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400" spc="-1" strike="noStrike">
                <a:solidFill>
                  <a:srgbClr val="000000"/>
                </a:solidFill>
                <a:latin typeface="Times New Roman"/>
                <a:ea typeface="DejaVu Sans"/>
              </a:rPr>
              <a:t>File-based Routing</a:t>
            </a:r>
            <a:r>
              <a:rPr b="0" lang="en-IN" sz="1400" spc="-1" strike="noStrike">
                <a:solidFill>
                  <a:srgbClr val="000000"/>
                </a:solidFill>
                <a:latin typeface="Times New Roman"/>
                <a:ea typeface="DejaVu Sans"/>
              </a:rPr>
              <a:t>: Simplifies routing by using the file and folder structure within the pages directory, unlike React, which requires libraries like React Router for manual route setup.</a:t>
            </a:r>
            <a:endParaRPr b="0" lang="en-IN" sz="1400" spc="-1" strike="noStrike">
              <a:latin typeface="Arial"/>
            </a:endParaRPr>
          </a:p>
          <a:p>
            <a:pPr lvl="1" marL="432000" indent="-216000">
              <a:lnSpc>
                <a:spcPct val="100000"/>
              </a:lnSpc>
              <a:spcAft>
                <a:spcPts val="1054"/>
              </a:spcAft>
              <a:buClr>
                <a:srgbClr val="000000"/>
              </a:buClr>
              <a:buSzPct val="45000"/>
              <a:buFont typeface="Wingdings" charset="2"/>
              <a:buChar char=""/>
              <a:tabLst>
                <a:tab algn="l" pos="0"/>
              </a:tabLst>
            </a:pPr>
            <a:r>
              <a:rPr b="1" lang="en-IN" sz="1400" spc="-1" strike="noStrike">
                <a:solidFill>
                  <a:srgbClr val="000000"/>
                </a:solidFill>
                <a:latin typeface="Times New Roman"/>
                <a:ea typeface="DejaVu Sans"/>
              </a:rPr>
              <a:t>Automatic Code Splitting</a:t>
            </a:r>
            <a:r>
              <a:rPr b="0" lang="en-IN" sz="1400" spc="-1" strike="noStrike">
                <a:solidFill>
                  <a:srgbClr val="000000"/>
                </a:solidFill>
                <a:latin typeface="Times New Roman"/>
                <a:ea typeface="DejaVu Sans"/>
              </a:rPr>
              <a:t>: Next.js optimizes the application by automatically splitting code, ensuring only necessary components are loaded, which enhances performance.</a:t>
            </a:r>
            <a:endParaRPr b="0" lang="en-IN" sz="1400" spc="-1" strike="noStrike">
              <a:latin typeface="Arial"/>
            </a:endParaRPr>
          </a:p>
          <a:p>
            <a:pPr>
              <a:lnSpc>
                <a:spcPct val="100000"/>
              </a:lnSpc>
              <a:spcAft>
                <a:spcPts val="1054"/>
              </a:spcAft>
              <a:buNone/>
              <a:tabLst>
                <a:tab algn="l" pos="0"/>
              </a:tabLst>
            </a:pP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Title 20"/>
          <p:cNvSpPr/>
          <p:nvPr/>
        </p:nvSpPr>
        <p:spPr>
          <a:xfrm>
            <a:off x="1440000" y="2331360"/>
            <a:ext cx="9180000" cy="41486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146" name=""/>
          <p:cNvSpPr/>
          <p:nvPr/>
        </p:nvSpPr>
        <p:spPr>
          <a:xfrm>
            <a:off x="1620000" y="2700000"/>
            <a:ext cx="9000000" cy="34200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MUI comes with a wide range of ready-to-use, high-quality UI components </a:t>
            </a:r>
            <a:endParaRPr b="0" lang="en-IN" sz="1600" spc="-1" strike="noStrike">
              <a:latin typeface="Arial"/>
            </a:endParaRPr>
          </a:p>
          <a:p>
            <a:pPr lvl="1" marL="432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These components are consistent, well-tested, and follow </a:t>
            </a:r>
            <a:r>
              <a:rPr b="1" lang="en-IN" sz="1600" spc="-1" strike="noStrike">
                <a:solidFill>
                  <a:srgbClr val="000000"/>
                </a:solidFill>
                <a:latin typeface="Times New Roman"/>
                <a:ea typeface="DejaVu Sans"/>
              </a:rPr>
              <a:t>Material Design guidelines</a:t>
            </a:r>
            <a:r>
              <a:rPr b="0" lang="en-IN" sz="1600" spc="-1" strike="noStrike">
                <a:solidFill>
                  <a:srgbClr val="000000"/>
                </a:solidFill>
                <a:latin typeface="Times New Roman"/>
                <a:ea typeface="DejaVu Sans"/>
              </a:rPr>
              <a:t>, which saves development time and ensures a professional look.</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Responsive Design</a:t>
            </a:r>
            <a:endParaRPr b="0" lang="en-IN" sz="1600" spc="-1" strike="noStrike">
              <a:latin typeface="Arial"/>
            </a:endParaRPr>
          </a:p>
          <a:p>
            <a:pPr lvl="1" marL="432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MUI provides a powerful grid system and breakpoints utilities to create responsive layouts that adjust across different screen sizes.</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Customization and Theming</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Accessibility</a:t>
            </a:r>
            <a:endParaRPr b="0" lang="en-IN" sz="1600" spc="-1" strike="noStrike">
              <a:latin typeface="Arial"/>
            </a:endParaRPr>
          </a:p>
          <a:p>
            <a:pPr lvl="1" marL="432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The components are built with best practices for keyboard navigation and screen readers</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TypeScript Support, Dark Mode Support</a:t>
            </a:r>
            <a:endParaRPr b="0" lang="en-IN" sz="1600" spc="-1" strike="noStrike">
              <a:latin typeface="Arial"/>
            </a:endParaRPr>
          </a:p>
          <a:p>
            <a:pPr marL="216000" indent="-216000">
              <a:lnSpc>
                <a:spcPct val="100000"/>
              </a:lnSpc>
              <a:buClr>
                <a:srgbClr val="000000"/>
              </a:buClr>
              <a:buSzPct val="45000"/>
              <a:buFont typeface="Wingdings" charset="2"/>
              <a:buChar char=""/>
            </a:pPr>
            <a:r>
              <a:rPr b="1" lang="en-IN" sz="1600" spc="-1" strike="noStrike">
                <a:solidFill>
                  <a:srgbClr val="000000"/>
                </a:solidFill>
                <a:latin typeface="Times New Roman"/>
                <a:ea typeface="DejaVu Sans"/>
              </a:rPr>
              <a:t>Drawbacks</a:t>
            </a:r>
            <a:r>
              <a:rPr b="0" lang="en-IN" sz="1600" spc="-1" strike="noStrike">
                <a:solidFill>
                  <a:srgbClr val="000000"/>
                </a:solidFill>
                <a:latin typeface="Times New Roman"/>
                <a:ea typeface="DejaVu Sans"/>
              </a:rPr>
              <a:t>:</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Some components, such as carousel and color picker, are not available in MUI</a:t>
            </a:r>
            <a:endParaRPr b="0" lang="en-IN" sz="1600" spc="-1" strike="noStrike">
              <a:latin typeface="Arial"/>
            </a:endParaRPr>
          </a:p>
          <a:p>
            <a:pPr marL="216000" indent="-216000">
              <a:lnSpc>
                <a:spcPct val="100000"/>
              </a:lnSpc>
              <a:buClr>
                <a:srgbClr val="000000"/>
              </a:buClr>
              <a:buSzPct val="45000"/>
              <a:buFont typeface="Wingdings" charset="2"/>
              <a:buChar char=""/>
            </a:pPr>
            <a:r>
              <a:rPr b="0" lang="en-IN" sz="1600" spc="-1" strike="noStrike">
                <a:solidFill>
                  <a:srgbClr val="000000"/>
                </a:solidFill>
                <a:latin typeface="Times New Roman"/>
                <a:ea typeface="DejaVu Sans"/>
              </a:rPr>
              <a:t>Bundle Size</a:t>
            </a:r>
            <a:endParaRPr b="0" lang="en-IN" sz="1600" spc="-1" strike="noStrike">
              <a:latin typeface="Arial"/>
            </a:endParaRPr>
          </a:p>
        </p:txBody>
      </p:sp>
      <p:sp>
        <p:nvSpPr>
          <p:cNvPr id="147" name="Title 14"/>
          <p:cNvSpPr/>
          <p:nvPr/>
        </p:nvSpPr>
        <p:spPr>
          <a:xfrm>
            <a:off x="3060000" y="540000"/>
            <a:ext cx="61095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8" name=""/>
          <p:cNvGraphicFramePr/>
          <p:nvPr/>
        </p:nvGraphicFramePr>
        <p:xfrm>
          <a:off x="1190160" y="2011680"/>
          <a:ext cx="9846360" cy="4319280"/>
        </p:xfrm>
        <a:graphic>
          <a:graphicData uri="http://schemas.openxmlformats.org/drawingml/2006/table">
            <a:tbl>
              <a:tblPr/>
              <a:tblGrid>
                <a:gridCol w="4903920"/>
                <a:gridCol w="4942800"/>
              </a:tblGrid>
              <a:tr h="791640">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Bootstrap</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1800" spc="-1" strike="noStrike">
                          <a:latin typeface="Times New Roman"/>
                          <a:ea typeface="DejaVu Sans"/>
                        </a:rPr>
                        <a:t>MUI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7d1d5"/>
                    </a:solidFill>
                  </a:tcPr>
                </a:tc>
              </a:tr>
              <a:tr h="1174320">
                <a:tc>
                  <a:txBody>
                    <a:bodyPr lIns="90000" rIns="90000" anchor="t">
                      <a:noAutofit/>
                    </a:bodyPr>
                    <a:p>
                      <a:pPr>
                        <a:lnSpc>
                          <a:spcPct val="100000"/>
                        </a:lnSpc>
                        <a:buNone/>
                      </a:pPr>
                      <a:r>
                        <a:rPr b="0" lang="en-IN" sz="1600" spc="-1" strike="noStrike">
                          <a:latin typeface="Times New Roman"/>
                        </a:rPr>
                        <a:t>Unnecessary JS, jQuery scripts, and large class definitions might make that application heavy</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It works on React JS components,doesn’t require any library to work </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4320">
                <a:tc>
                  <a:txBody>
                    <a:bodyPr lIns="90000" rIns="90000" anchor="t">
                      <a:noAutofit/>
                    </a:bodyPr>
                    <a:p>
                      <a:pPr>
                        <a:lnSpc>
                          <a:spcPct val="100000"/>
                        </a:lnSpc>
                        <a:buNone/>
                      </a:pPr>
                      <a:r>
                        <a:rPr b="0" lang="en-IN" sz="1600" spc="-1" strike="noStrike">
                          <a:latin typeface="Times New Roman"/>
                        </a:rPr>
                        <a:t>comparatively less customizable than Material UI.</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Material UI is highly customizable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1179360">
                <a:tc>
                  <a:txBody>
                    <a:bodyPr lIns="90000" rIns="90000" anchor="t">
                      <a:noAutofit/>
                    </a:bodyPr>
                    <a:p>
                      <a:pPr>
                        <a:lnSpc>
                          <a:spcPct val="100000"/>
                        </a:lnSpc>
                        <a:buNone/>
                      </a:pPr>
                      <a:r>
                        <a:rPr b="0" lang="en-IN" sz="1600" spc="-1" strike="noStrike">
                          <a:latin typeface="Times New Roman"/>
                        </a:rPr>
                        <a:t>High speed of development because of reusable code</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Speed of development is lesser than compared to bootstrap but can be increased by extensive use of reusable components and templates.</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49" name="Title 1"/>
          <p:cNvSpPr/>
          <p:nvPr/>
        </p:nvSpPr>
        <p:spPr>
          <a:xfrm>
            <a:off x="3420000" y="531000"/>
            <a:ext cx="510120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Bootstrap Vs MUI</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
          <p:cNvSpPr/>
          <p:nvPr/>
        </p:nvSpPr>
        <p:spPr>
          <a:xfrm>
            <a:off x="642960" y="1679040"/>
            <a:ext cx="10913040" cy="482688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51" name=""/>
          <p:cNvSpPr/>
          <p:nvPr/>
        </p:nvSpPr>
        <p:spPr>
          <a:xfrm>
            <a:off x="1088640" y="3273480"/>
            <a:ext cx="3227760" cy="156204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Ease of Use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Improved Performance</a:t>
            </a:r>
            <a:endParaRPr b="0" lang="en-IN" sz="18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800" spc="-1" strike="noStrike">
                <a:solidFill>
                  <a:srgbClr val="000000"/>
                </a:solidFill>
                <a:latin typeface="Times New Roman"/>
                <a:ea typeface="DejaVu Sans"/>
              </a:rPr>
              <a:t>Global State Management</a:t>
            </a:r>
            <a:endParaRPr b="0" lang="en-IN" sz="1800" spc="-1" strike="noStrike">
              <a:latin typeface="Arial"/>
            </a:endParaRPr>
          </a:p>
        </p:txBody>
      </p:sp>
      <p:pic>
        <p:nvPicPr>
          <p:cNvPr id="152" name="" descr=""/>
          <p:cNvPicPr/>
          <p:nvPr/>
        </p:nvPicPr>
        <p:blipFill>
          <a:blip r:embed="rId1"/>
          <a:stretch/>
        </p:blipFill>
        <p:spPr>
          <a:xfrm>
            <a:off x="4886640" y="2035800"/>
            <a:ext cx="5888520" cy="4147200"/>
          </a:xfrm>
          <a:prstGeom prst="rect">
            <a:avLst/>
          </a:prstGeom>
          <a:ln w="0">
            <a:noFill/>
          </a:ln>
        </p:spPr>
      </p:pic>
      <p:sp>
        <p:nvSpPr>
          <p:cNvPr id="153" name="Title 29"/>
          <p:cNvSpPr/>
          <p:nvPr/>
        </p:nvSpPr>
        <p:spPr>
          <a:xfrm>
            <a:off x="3060000" y="360000"/>
            <a:ext cx="61095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React Context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
          <p:cNvSpPr/>
          <p:nvPr/>
        </p:nvSpPr>
        <p:spPr>
          <a:xfrm>
            <a:off x="642960" y="1679040"/>
            <a:ext cx="10913040" cy="4826880"/>
          </a:xfrm>
          <a:custGeom>
            <a:avLst/>
            <a:gdLst/>
            <a:ahLst/>
            <a:rect l="l" t="t" r="r" b="b"/>
            <a:pathLst>
              <a:path w="48764" h="21600">
                <a:moveTo>
                  <a:pt x="3600" y="0"/>
                </a:moveTo>
                <a:arcTo wR="3600" hR="3600" stAng="16200000" swAng="-5400000"/>
                <a:lnTo>
                  <a:pt x="0" y="18000"/>
                </a:lnTo>
                <a:arcTo wR="3600" hR="3600" stAng="10800000" swAng="-5400000"/>
                <a:lnTo>
                  <a:pt x="45164" y="21600"/>
                </a:lnTo>
                <a:arcTo wR="23564" hR="3600" stAng="5400000" swAng="5400000"/>
                <a:lnTo>
                  <a:pt x="21600" y="3600"/>
                </a:lnTo>
                <a:arcTo wR="23564"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sp>
        <p:nvSpPr>
          <p:cNvPr id="155" name=""/>
          <p:cNvSpPr/>
          <p:nvPr/>
        </p:nvSpPr>
        <p:spPr>
          <a:xfrm>
            <a:off x="920520" y="2929320"/>
            <a:ext cx="3609720" cy="217116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Centralized state management for better organization and predictability.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Improved Maintainability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Time travel debugging for easier development and troubleshooting</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2000" spc="-1" strike="noStrike">
                <a:solidFill>
                  <a:srgbClr val="000000"/>
                </a:solidFill>
                <a:latin typeface="Times New Roman"/>
                <a:ea typeface="DejaVu Sans"/>
              </a:rPr>
              <a:t>Immutable state for better performance and data integrity.</a:t>
            </a:r>
            <a:endParaRPr b="0" lang="en-IN" sz="2000" spc="-1" strike="noStrike">
              <a:latin typeface="Arial"/>
            </a:endParaRPr>
          </a:p>
          <a:p>
            <a:pPr marL="216000" indent="-216000">
              <a:lnSpc>
                <a:spcPct val="100000"/>
              </a:lnSpc>
              <a:spcAft>
                <a:spcPts val="1054"/>
              </a:spcAft>
              <a:buClr>
                <a:srgbClr val="000000"/>
              </a:buClr>
              <a:buSzPct val="45000"/>
              <a:buFont typeface="Wingdings" charset="2"/>
              <a:buChar char=""/>
              <a:tabLst>
                <a:tab algn="l" pos="0"/>
              </a:tabLst>
            </a:pPr>
            <a:r>
              <a:rPr b="0" lang="en-IN" sz="1600" spc="-1" strike="noStrike" u="sng">
                <a:solidFill>
                  <a:srgbClr val="000000"/>
                </a:solidFill>
                <a:uFillTx/>
                <a:latin typeface="Times New Roman"/>
                <a:ea typeface="DejaVu Sans"/>
              </a:rPr>
              <a:t>https://redux.js.org/tutorials/fundamentals/part-1-overview</a:t>
            </a:r>
            <a:endParaRPr b="0" lang="en-IN" sz="1600" spc="-1" strike="noStrike">
              <a:latin typeface="Arial"/>
            </a:endParaRPr>
          </a:p>
        </p:txBody>
      </p:sp>
      <p:sp>
        <p:nvSpPr>
          <p:cNvPr id="156" name="Title 12"/>
          <p:cNvSpPr/>
          <p:nvPr/>
        </p:nvSpPr>
        <p:spPr>
          <a:xfrm>
            <a:off x="3060000" y="360000"/>
            <a:ext cx="61095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Redux</a:t>
            </a:r>
            <a:endParaRPr b="0" lang="en-IN" sz="3600" spc="-1" strike="noStrike">
              <a:latin typeface="Arial"/>
            </a:endParaRPr>
          </a:p>
        </p:txBody>
      </p:sp>
      <p:pic>
        <p:nvPicPr>
          <p:cNvPr id="157" name="" descr=""/>
          <p:cNvPicPr/>
          <p:nvPr/>
        </p:nvPicPr>
        <p:blipFill>
          <a:blip r:embed="rId1"/>
          <a:stretch/>
        </p:blipFill>
        <p:spPr>
          <a:xfrm>
            <a:off x="4680000" y="1980000"/>
            <a:ext cx="6762240" cy="409536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8" name=""/>
          <p:cNvGraphicFramePr/>
          <p:nvPr/>
        </p:nvGraphicFramePr>
        <p:xfrm>
          <a:off x="1504800" y="1811160"/>
          <a:ext cx="9400680" cy="4499640"/>
        </p:xfrm>
        <a:graphic>
          <a:graphicData uri="http://schemas.openxmlformats.org/drawingml/2006/table">
            <a:tbl>
              <a:tblPr/>
              <a:tblGrid>
                <a:gridCol w="4851360"/>
                <a:gridCol w="4549680"/>
              </a:tblGrid>
              <a:tr h="749520">
                <a:tc>
                  <a:txBody>
                    <a:bodyPr lIns="90000" rIns="90000" anchor="t">
                      <a:noAutofit/>
                    </a:bodyPr>
                    <a:p>
                      <a:pPr>
                        <a:lnSpc>
                          <a:spcPct val="100000"/>
                        </a:lnSpc>
                        <a:buNone/>
                      </a:pPr>
                      <a:endParaRPr b="0" lang="en-IN" sz="1800" spc="-1" strike="noStrike">
                        <a:latin typeface="Arial"/>
                      </a:endParaRPr>
                    </a:p>
                    <a:p>
                      <a:pPr>
                        <a:lnSpc>
                          <a:spcPct val="100000"/>
                        </a:lnSpc>
                        <a:buNone/>
                      </a:pPr>
                      <a:r>
                        <a:rPr b="1" lang="en-IN" sz="1800" spc="-1" strike="noStrike">
                          <a:latin typeface="Times New Roman"/>
                        </a:rPr>
                        <a:t>                             </a:t>
                      </a:r>
                      <a:r>
                        <a:rPr b="1" lang="en-IN" sz="1800" spc="-1" strike="noStrike">
                          <a:latin typeface="Times New Roman"/>
                        </a:rPr>
                        <a:t>Context API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c>
                  <a:txBody>
                    <a:bodyPr lIns="90000" rIns="90000" anchor="t">
                      <a:noAutofit/>
                    </a:bodyPr>
                    <a:p>
                      <a:pPr>
                        <a:lnSpc>
                          <a:spcPct val="100000"/>
                        </a:lnSpc>
                        <a:buNone/>
                      </a:pPr>
                      <a:r>
                        <a:rPr b="1" lang="en-IN" sz="1800" spc="-1" strike="noStrike">
                          <a:latin typeface="Times New Roman"/>
                        </a:rPr>
                        <a:t>                         </a:t>
                      </a:r>
                      <a:endParaRPr b="0" lang="en-IN" sz="1800" spc="-1" strike="noStrike">
                        <a:latin typeface="Arial"/>
                      </a:endParaRPr>
                    </a:p>
                    <a:p>
                      <a:pPr>
                        <a:lnSpc>
                          <a:spcPct val="100000"/>
                        </a:lnSpc>
                        <a:buNone/>
                      </a:pPr>
                      <a:r>
                        <a:rPr b="1" lang="en-IN" sz="1800" spc="-1" strike="noStrike">
                          <a:latin typeface="Times New Roman"/>
                          <a:ea typeface="Microsoft YaHei"/>
                        </a:rPr>
                        <a:t>                                </a:t>
                      </a:r>
                      <a:r>
                        <a:rPr b="1" lang="en-IN" sz="1800" spc="-1" strike="noStrike">
                          <a:latin typeface="Times New Roman"/>
                          <a:ea typeface="Microsoft YaHei"/>
                        </a:rPr>
                        <a:t>Redux</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d7d7"/>
                    </a:solidFill>
                  </a:tcPr>
                </a:tc>
              </a:tr>
              <a:tr h="749520">
                <a:tc>
                  <a:txBody>
                    <a:bodyPr lIns="90000" rIns="90000" anchor="t">
                      <a:noAutofit/>
                    </a:bodyPr>
                    <a:p>
                      <a:pPr>
                        <a:lnSpc>
                          <a:spcPct val="100000"/>
                        </a:lnSpc>
                        <a:buNone/>
                      </a:pPr>
                      <a:r>
                        <a:rPr b="0" lang="en-IN" sz="1600" spc="-1" strike="noStrike">
                          <a:latin typeface="Times New Roman"/>
                        </a:rPr>
                        <a:t>Requires minimal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Requires extensive setup to integrate it with a React Application</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Specifically designed for static data, that is not often refreshed or updated</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Works like a charm with both static and dynamic data</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Adding new contexts requires creation from scratch</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Easily extendible due to the ease of adding new data/actions after the initial setup</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49520">
                <a:tc>
                  <a:txBody>
                    <a:bodyPr lIns="90000" rIns="90000" anchor="t">
                      <a:noAutofit/>
                    </a:bodyPr>
                    <a:p>
                      <a:pPr>
                        <a:lnSpc>
                          <a:spcPct val="100000"/>
                        </a:lnSpc>
                        <a:buNone/>
                      </a:pPr>
                      <a:r>
                        <a:rPr b="0" lang="en-IN" sz="1600" spc="-1" strike="noStrike">
                          <a:latin typeface="Times New Roman"/>
                        </a:rPr>
                        <a:t>Debugging can be hard in highly nested React Component Structure even with Dev Tool</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Incredibly powerful Redux Dev Tools to ease debugging</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r h="752400">
                <a:tc>
                  <a:txBody>
                    <a:bodyPr lIns="90000" rIns="90000" anchor="t">
                      <a:noAutofit/>
                    </a:bodyPr>
                    <a:p>
                      <a:pPr>
                        <a:lnSpc>
                          <a:spcPct val="100000"/>
                        </a:lnSpc>
                        <a:buNone/>
                      </a:pPr>
                      <a:r>
                        <a:rPr b="0" lang="en-IN" sz="1600" spc="-1" strike="noStrike">
                          <a:latin typeface="Times New Roman"/>
                        </a:rPr>
                        <a:t>UI logic and State Management Logic are in the same component</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lIns="90000" rIns="90000" anchor="t">
                      <a:noAutofit/>
                    </a:bodyPr>
                    <a:p>
                      <a:pPr>
                        <a:lnSpc>
                          <a:spcPct val="100000"/>
                        </a:lnSpc>
                        <a:buNone/>
                      </a:pPr>
                      <a:r>
                        <a:rPr b="0" lang="en-IN" sz="1600" spc="-1" strike="noStrike">
                          <a:latin typeface="Times New Roman"/>
                        </a:rPr>
                        <a:t>Better code organization with separate UI logic and State Management Logic</a:t>
                      </a:r>
                      <a:endParaRPr b="0" lang="en-IN"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r>
            </a:tbl>
          </a:graphicData>
        </a:graphic>
      </p:graphicFrame>
      <p:sp>
        <p:nvSpPr>
          <p:cNvPr id="159" name="Title 13"/>
          <p:cNvSpPr/>
          <p:nvPr/>
        </p:nvSpPr>
        <p:spPr>
          <a:xfrm>
            <a:off x="3060000" y="531000"/>
            <a:ext cx="61095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Microsoft YaHei"/>
              </a:rPr>
              <a:t>Context API Vs Redux</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
          <p:cNvSpPr/>
          <p:nvPr/>
        </p:nvSpPr>
        <p:spPr>
          <a:xfrm>
            <a:off x="3241800" y="2965680"/>
            <a:ext cx="5927760" cy="1883880"/>
          </a:xfrm>
          <a:prstGeom prst="rect">
            <a:avLst/>
          </a:prstGeom>
          <a:noFill/>
          <a:ln w="0">
            <a:noFill/>
          </a:ln>
        </p:spPr>
        <p:style>
          <a:lnRef idx="0"/>
          <a:fillRef idx="0"/>
          <a:effectRef idx="0"/>
          <a:fontRef idx="minor"/>
        </p:style>
      </p:sp>
      <p:sp>
        <p:nvSpPr>
          <p:cNvPr id="88" name="Title 3"/>
          <p:cNvSpPr/>
          <p:nvPr/>
        </p:nvSpPr>
        <p:spPr>
          <a:xfrm>
            <a:off x="3060000" y="720000"/>
            <a:ext cx="52257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Use cases</a:t>
            </a:r>
            <a:endParaRPr b="0" lang="en-IN" sz="3600" spc="-1" strike="noStrike">
              <a:latin typeface="Arial"/>
            </a:endParaRPr>
          </a:p>
        </p:txBody>
      </p:sp>
      <p:sp>
        <p:nvSpPr>
          <p:cNvPr id="89" name="Title 16"/>
          <p:cNvSpPr/>
          <p:nvPr/>
        </p:nvSpPr>
        <p:spPr>
          <a:xfrm>
            <a:off x="2700000" y="2520000"/>
            <a:ext cx="6291000" cy="299484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sp>
      <p:sp>
        <p:nvSpPr>
          <p:cNvPr id="90" name=""/>
          <p:cNvSpPr/>
          <p:nvPr/>
        </p:nvSpPr>
        <p:spPr>
          <a:xfrm>
            <a:off x="3060000" y="3060000"/>
            <a:ext cx="5630040" cy="16603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Light controls in the scene to reflect on the UI and vice versa</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animations,material variants values based on the object added / selected</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Modes (arrangement,measurements,camera,collaboration)</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Update light control values based on Day/Night toggle</a:t>
            </a:r>
            <a:endParaRPr b="0" lang="en-IN"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Add objects to Physics world when new object added into the scene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
          <p:cNvSpPr/>
          <p:nvPr/>
        </p:nvSpPr>
        <p:spPr>
          <a:xfrm>
            <a:off x="3241800" y="2965680"/>
            <a:ext cx="5927760" cy="1883880"/>
          </a:xfrm>
          <a:prstGeom prst="rect">
            <a:avLst/>
          </a:prstGeom>
          <a:noFill/>
          <a:ln w="0">
            <a:noFill/>
          </a:ln>
        </p:spPr>
        <p:style>
          <a:lnRef idx="0"/>
          <a:fillRef idx="0"/>
          <a:effectRef idx="0"/>
          <a:fontRef idx="minor"/>
        </p:style>
      </p:sp>
      <p:sp>
        <p:nvSpPr>
          <p:cNvPr id="92" name="Title 23"/>
          <p:cNvSpPr/>
          <p:nvPr/>
        </p:nvSpPr>
        <p:spPr>
          <a:xfrm>
            <a:off x="3420000" y="720000"/>
            <a:ext cx="48657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State management</a:t>
            </a:r>
            <a:endParaRPr b="0" lang="en-IN" sz="3600" spc="-1" strike="noStrike">
              <a:latin typeface="Arial"/>
            </a:endParaRPr>
          </a:p>
        </p:txBody>
      </p:sp>
      <p:sp>
        <p:nvSpPr>
          <p:cNvPr id="93" name=""/>
          <p:cNvSpPr/>
          <p:nvPr/>
        </p:nvSpPr>
        <p:spPr>
          <a:xfrm>
            <a:off x="3060000" y="3060000"/>
            <a:ext cx="5630040" cy="1660320"/>
          </a:xfrm>
          <a:prstGeom prst="rect">
            <a:avLst/>
          </a:prstGeom>
          <a:noFill/>
          <a:ln w="0">
            <a:noFill/>
          </a:ln>
        </p:spPr>
        <p:style>
          <a:lnRef idx="0"/>
          <a:fillRef idx="0"/>
          <a:effectRef idx="0"/>
          <a:fontRef idx="minor"/>
        </p:style>
      </p:sp>
      <p:pic>
        <p:nvPicPr>
          <p:cNvPr id="94" name="" descr=""/>
          <p:cNvPicPr/>
          <p:nvPr/>
        </p:nvPicPr>
        <p:blipFill>
          <a:blip r:embed="rId1"/>
          <a:stretch/>
        </p:blipFill>
        <p:spPr>
          <a:xfrm>
            <a:off x="0" y="1950120"/>
            <a:ext cx="12188880" cy="49050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
          <p:cNvSpPr/>
          <p:nvPr/>
        </p:nvSpPr>
        <p:spPr>
          <a:xfrm>
            <a:off x="2520000" y="2880000"/>
            <a:ext cx="6467760" cy="2147760"/>
          </a:xfrm>
          <a:custGeom>
            <a:avLst/>
            <a:gdLst/>
            <a:ahLst/>
            <a:rect l="l" t="t" r="r" b="b"/>
            <a:pathLst>
              <a:path w="64793" h="21600">
                <a:moveTo>
                  <a:pt x="3600" y="0"/>
                </a:moveTo>
                <a:arcTo wR="3600" hR="3600" stAng="16200000" swAng="-5400000"/>
                <a:lnTo>
                  <a:pt x="0" y="18000"/>
                </a:lnTo>
                <a:arcTo wR="3600" hR="3600" stAng="10800000" swAng="-5400000"/>
                <a:lnTo>
                  <a:pt x="61193" y="21600"/>
                </a:lnTo>
                <a:arcTo wR="39593" hR="3600" stAng="5400000" swAng="5400000"/>
                <a:lnTo>
                  <a:pt x="21600" y="3600"/>
                </a:lnTo>
                <a:arcTo wR="39593" hR="3600" stAng="10800000" swAng="5400000"/>
                <a:close/>
              </a:path>
            </a:pathLst>
          </a:custGeom>
          <a:gradFill rotWithShape="0">
            <a:gsLst>
              <a:gs pos="0">
                <a:srgbClr val="ffd7d7"/>
              </a:gs>
              <a:gs pos="100000">
                <a:srgbClr val="ffffff"/>
              </a:gs>
            </a:gsLst>
            <a:lin ang="3600000"/>
          </a:gradFill>
          <a:ln w="0">
            <a:noFill/>
          </a:ln>
        </p:spPr>
        <p:style>
          <a:lnRef idx="0"/>
          <a:fillRef idx="0"/>
          <a:effectRef idx="0"/>
          <a:fontRef idx="minor"/>
        </p:style>
      </p:sp>
      <p:pic>
        <p:nvPicPr>
          <p:cNvPr id="96" name="" descr=""/>
          <p:cNvPicPr/>
          <p:nvPr/>
        </p:nvPicPr>
        <p:blipFill>
          <a:blip r:embed="rId1"/>
          <a:stretch/>
        </p:blipFill>
        <p:spPr>
          <a:xfrm>
            <a:off x="2484000" y="1632960"/>
            <a:ext cx="7142400" cy="4871520"/>
          </a:xfrm>
          <a:prstGeom prst="rect">
            <a:avLst/>
          </a:prstGeom>
          <a:ln w="0">
            <a:noFill/>
          </a:ln>
        </p:spPr>
      </p:pic>
      <p:sp>
        <p:nvSpPr>
          <p:cNvPr id="97" name="Title 22"/>
          <p:cNvSpPr/>
          <p:nvPr/>
        </p:nvSpPr>
        <p:spPr>
          <a:xfrm>
            <a:off x="3763800" y="540000"/>
            <a:ext cx="48657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itle 27"/>
          <p:cNvSpPr/>
          <p:nvPr/>
        </p:nvSpPr>
        <p:spPr>
          <a:xfrm>
            <a:off x="3763800" y="540000"/>
            <a:ext cx="48657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US" sz="3600" spc="-1" strike="noStrike">
                <a:solidFill>
                  <a:srgbClr val="000000"/>
                </a:solidFill>
                <a:latin typeface="Times New Roman"/>
                <a:ea typeface="DejaVu Sans"/>
              </a:rPr>
              <a:t>Modularization</a:t>
            </a:r>
            <a:endParaRPr b="0" lang="en-IN" sz="3600" spc="-1" strike="noStrike">
              <a:latin typeface="Arial"/>
            </a:endParaRPr>
          </a:p>
        </p:txBody>
      </p:sp>
      <p:pic>
        <p:nvPicPr>
          <p:cNvPr id="99" name="" descr=""/>
          <p:cNvPicPr/>
          <p:nvPr/>
        </p:nvPicPr>
        <p:blipFill>
          <a:blip r:embed="rId1"/>
          <a:stretch/>
        </p:blipFill>
        <p:spPr>
          <a:xfrm>
            <a:off x="0" y="2160000"/>
            <a:ext cx="12187080" cy="46929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itle 4"/>
          <p:cNvSpPr/>
          <p:nvPr/>
        </p:nvSpPr>
        <p:spPr>
          <a:xfrm>
            <a:off x="3763800" y="540000"/>
            <a:ext cx="48657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fontScale="85000"/>
          </a:bodyPr>
          <a:p>
            <a:pPr algn="ctr">
              <a:lnSpc>
                <a:spcPct val="100000"/>
              </a:lnSpc>
              <a:buNone/>
            </a:pPr>
            <a:r>
              <a:rPr b="0" lang="en-US" sz="3600" spc="-1" strike="noStrike">
                <a:solidFill>
                  <a:srgbClr val="000000"/>
                </a:solidFill>
                <a:latin typeface="Times New Roman"/>
                <a:ea typeface="DejaVu Sans"/>
              </a:rPr>
              <a:t>Parent child relation in react</a:t>
            </a:r>
            <a:endParaRPr b="0" lang="en-IN" sz="3600" spc="-1" strike="noStrike">
              <a:latin typeface="Arial"/>
            </a:endParaRPr>
          </a:p>
        </p:txBody>
      </p:sp>
      <p:pic>
        <p:nvPicPr>
          <p:cNvPr id="101" name="" descr=""/>
          <p:cNvPicPr/>
          <p:nvPr/>
        </p:nvPicPr>
        <p:blipFill>
          <a:blip r:embed="rId1"/>
          <a:stretch/>
        </p:blipFill>
        <p:spPr>
          <a:xfrm>
            <a:off x="754920" y="2160000"/>
            <a:ext cx="4459680" cy="3954600"/>
          </a:xfrm>
          <a:prstGeom prst="rect">
            <a:avLst/>
          </a:prstGeom>
          <a:ln w="0">
            <a:noFill/>
          </a:ln>
        </p:spPr>
      </p:pic>
      <p:pic>
        <p:nvPicPr>
          <p:cNvPr id="102" name="" descr=""/>
          <p:cNvPicPr/>
          <p:nvPr/>
        </p:nvPicPr>
        <p:blipFill>
          <a:blip r:embed="rId2"/>
          <a:stretch/>
        </p:blipFill>
        <p:spPr>
          <a:xfrm>
            <a:off x="6120000" y="2340000"/>
            <a:ext cx="4851000" cy="34146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 descr=""/>
          <p:cNvPicPr/>
          <p:nvPr/>
        </p:nvPicPr>
        <p:blipFill>
          <a:blip r:embed="rId1"/>
          <a:stretch/>
        </p:blipFill>
        <p:spPr>
          <a:xfrm>
            <a:off x="1880280" y="1434960"/>
            <a:ext cx="8587440" cy="5301720"/>
          </a:xfrm>
          <a:prstGeom prst="rect">
            <a:avLst/>
          </a:prstGeom>
          <a:ln w="0">
            <a:noFill/>
          </a:ln>
        </p:spPr>
      </p:pic>
      <p:sp>
        <p:nvSpPr>
          <p:cNvPr id="104" name="Title 7"/>
          <p:cNvSpPr/>
          <p:nvPr/>
        </p:nvSpPr>
        <p:spPr>
          <a:xfrm>
            <a:off x="3060000" y="531000"/>
            <a:ext cx="59295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 </a:t>
            </a:r>
            <a:r>
              <a:rPr b="0" lang="en-IN" sz="3600" spc="-1" strike="noStrike">
                <a:solidFill>
                  <a:srgbClr val="000000"/>
                </a:solidFill>
                <a:latin typeface="Times New Roman"/>
                <a:ea typeface="DejaVu Sans"/>
              </a:rPr>
              <a:t>Architecture diagram</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itle 26"/>
          <p:cNvSpPr/>
          <p:nvPr/>
        </p:nvSpPr>
        <p:spPr>
          <a:xfrm>
            <a:off x="3060000" y="531000"/>
            <a:ext cx="5929560" cy="898560"/>
          </a:xfrm>
          <a:prstGeom prst="roundRect">
            <a:avLst>
              <a:gd name="adj" fmla="val 16667"/>
            </a:avLst>
          </a:prstGeom>
          <a:gradFill rotWithShape="0">
            <a:gsLst>
              <a:gs pos="0">
                <a:srgbClr val="ffffff"/>
              </a:gs>
              <a:gs pos="100000">
                <a:srgbClr val="ffd7d7"/>
              </a:gs>
            </a:gsLst>
            <a:lin ang="13500000"/>
          </a:gradFill>
          <a:ln w="0">
            <a:noFill/>
          </a:ln>
        </p:spPr>
        <p:style>
          <a:lnRef idx="0"/>
          <a:fillRef idx="0"/>
          <a:effectRef idx="0"/>
          <a:fontRef idx="minor"/>
        </p:style>
        <p:txBody>
          <a:bodyPr lIns="90000" rIns="90000" tIns="45000" bIns="45000" anchor="ctr">
            <a:normAutofit/>
          </a:bodyPr>
          <a:p>
            <a:pPr algn="ctr">
              <a:lnSpc>
                <a:spcPct val="100000"/>
              </a:lnSpc>
              <a:buNone/>
            </a:pPr>
            <a:r>
              <a:rPr b="0" lang="en-IN" sz="3600" spc="-1" strike="noStrike">
                <a:solidFill>
                  <a:srgbClr val="000000"/>
                </a:solidFill>
                <a:latin typeface="Times New Roman"/>
                <a:ea typeface="DejaVu Sans"/>
              </a:rPr>
              <a:t>Add furniture objects </a:t>
            </a:r>
            <a:endParaRPr b="0" lang="en-IN" sz="3600" spc="-1" strike="noStrike">
              <a:latin typeface="Arial"/>
            </a:endParaRPr>
          </a:p>
        </p:txBody>
      </p:sp>
      <p:pic>
        <p:nvPicPr>
          <p:cNvPr id="106" name="" descr=""/>
          <p:cNvPicPr/>
          <p:nvPr/>
        </p:nvPicPr>
        <p:blipFill>
          <a:blip r:embed="rId1"/>
          <a:stretch/>
        </p:blipFill>
        <p:spPr>
          <a:xfrm>
            <a:off x="255960" y="1638000"/>
            <a:ext cx="11693520" cy="52135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4264</TotalTime>
  <Application>LibreOffice/7.3.4.2$Windows_X86_64 LibreOffice_project/728fec16bd5f605073805c3c9e7c4212a0120dc5</Application>
  <AppVersion>15.0000</AppVersion>
  <Words>280</Words>
  <Paragraphs>63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2024-04-23T12:33:41Z</dcterms:created>
  <dc:creator>rk tumuluri</dc:creator>
  <dc:description/>
  <dc:language>en-IN</dc:language>
  <cp:lastModifiedBy/>
  <dcterms:modified xsi:type="dcterms:W3CDTF">2024-09-20T10:20:38Z</dcterms:modified>
  <cp:revision>126</cp:revision>
  <dc:subject/>
  <dc:title>Showroom3D  Features List WebGPU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11</vt:i4>
  </property>
</Properties>
</file>